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8" r:id="rId29"/>
    <p:sldId id="299" r:id="rId30"/>
    <p:sldId id="300" r:id="rId31"/>
    <p:sldId id="301" r:id="rId32"/>
    <p:sldId id="303" r:id="rId33"/>
    <p:sldId id="304" r:id="rId34"/>
    <p:sldId id="302" r:id="rId35"/>
    <p:sldId id="297" r:id="rId36"/>
  </p:sldIdLst>
  <p:sldSz cx="24384000" cy="13716000"/>
  <p:notesSz cx="6858000" cy="9144000"/>
  <p:embeddedFontLst>
    <p:embeddedFont>
      <p:font typeface="Avenir" panose="02000503020000020003" pitchFamily="2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Helvetica Neue Light" panose="02000403000000020004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9A4231-2F99-4981-9FB4-6DB0B3AE9718}">
  <a:tblStyle styleId="{BF9A4231-2F99-4981-9FB4-6DB0B3AE9718}" styleName="Table_0">
    <a:wholeTbl>
      <a:tcTxStyle b="off" i="off">
        <a:font>
          <a:latin typeface="Avenir Light"/>
          <a:ea typeface="Avenir Light"/>
          <a:cs typeface="Avenir Light"/>
        </a:font>
        <a:schemeClr val="lt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86319"/>
  </p:normalViewPr>
  <p:slideViewPr>
    <p:cSldViewPr snapToGrid="0" snapToObjects="1">
      <p:cViewPr varScale="1">
        <p:scale>
          <a:sx n="52" d="100"/>
          <a:sy n="52" d="100"/>
        </p:scale>
        <p:origin x="24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10T19:49:55.300" idx="1">
    <p:pos x="600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Jengibre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Limoncillo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Anís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Papa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Repollo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 hierve el agua y luego se añade el material vegetativo a utilizarse y se apaga la fuente de calor; nunca se deja el material vegetativo hirviendo en el agua. Se deja reposar de 12 a 15 minutos.  Para extraer materiales medicinales volátiles.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calienta el material vegetativo a fuego lento en agua de 5 a 30 minutos, dependiendo del propósito y material vegetativo que se utilice. Luego, se deja reposar un mínimo de 10 minutos.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material vegetativo duro como tallos, cortezas, semillas, raíces y algunas frutas (anís estrellado)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obtienen principios medicinales que son solubles en agua.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puede macerar el material vegetativo, o utilizarlo entero, y se aplica directamente sobre el área afectada cubriendo con un pedazo de gasa.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soluciones alcohólicas que se preparan con el material vegetativo macerado y seco en una mezcla de alcohol etílico o etanol al 40 ó 50%.  (1:5) o (1:15).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Dejamos por 1 o 2 semanas antes de usarlo.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Pueden utilizarse: vermut, ginebra, vodka y coñac </a:t>
            </a:r>
            <a:endParaRPr sz="2200" b="0" i="0" u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utiliza una infusión o una decocción y se mezcla con azúcar morena o miel de abejas —se utilizan aproximadamente 500 g de azúcar (alrededor de 2 tazas) por litro de infusión o decocción.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pueden utilizar infusiones, decocciones, aceites, jugos, o el polvo de hierbas mezclados con manteca de cerdo, vaselina, aceite de oliva u otra grasa o aceite.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>
                <a:latin typeface="Helvetica Neue"/>
                <a:ea typeface="Helvetica Neue"/>
                <a:cs typeface="Helvetica Neue"/>
                <a:sym typeface="Helvetica Neue"/>
              </a:rPr>
              <a:t>Se pone en un baño de María a una temperatura baja hasta que la porción grasosa ablande y luego se añaden las hierbas. SE DEJA COCINAR POR ~15MIN.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60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9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06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80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 type="tx">
  <p:cSld name="TITLE_AND_BODY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  <a:defRPr sz="8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231900" y="698500"/>
            <a:ext cx="219074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Photo">
  <p:cSld name="Quote 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>
            <a:spLocks noGrp="1"/>
          </p:cNvSpPr>
          <p:nvPr>
            <p:ph type="pic" idx="3"/>
          </p:nvPr>
        </p:nvSpPr>
        <p:spPr>
          <a:xfrm>
            <a:off x="0" y="5080992"/>
            <a:ext cx="24384001" cy="862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solidFill>
          <a:srgbClr val="FFFF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Calibri"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Calibri"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Calibri"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Calibri"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Calibri"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16154400" y="12802234"/>
            <a:ext cx="4267200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6200"/>
              <a:buFont typeface="Avenir"/>
              <a:buNone/>
              <a:defRPr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46863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3780"/>
              <a:buFont typeface="Avenir"/>
              <a:buChar char="•"/>
              <a:defRPr sz="4200">
                <a:solidFill>
                  <a:srgbClr val="4F4F4F"/>
                </a:solidFill>
              </a:defRPr>
            </a:lvl1pPr>
            <a:lvl2pPr marL="914400" lvl="1" indent="-46863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3780"/>
              <a:buFont typeface="Avenir"/>
              <a:buChar char="•"/>
              <a:defRPr sz="4200">
                <a:solidFill>
                  <a:srgbClr val="4F4F4F"/>
                </a:solidFill>
              </a:defRPr>
            </a:lvl2pPr>
            <a:lvl3pPr marL="1371600" lvl="2" indent="-46863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3780"/>
              <a:buFont typeface="Avenir"/>
              <a:buChar char="•"/>
              <a:defRPr sz="4200">
                <a:solidFill>
                  <a:srgbClr val="4F4F4F"/>
                </a:solidFill>
              </a:defRPr>
            </a:lvl3pPr>
            <a:lvl4pPr marL="1828800" lvl="3" indent="-46863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3780"/>
              <a:buFont typeface="Avenir"/>
              <a:buChar char="•"/>
              <a:defRPr sz="4200">
                <a:solidFill>
                  <a:srgbClr val="4F4F4F"/>
                </a:solidFill>
              </a:defRPr>
            </a:lvl4pPr>
            <a:lvl5pPr marL="2286000" lvl="4" indent="-468629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3780"/>
              <a:buFont typeface="Avenir"/>
              <a:buChar char="•"/>
              <a:defRPr sz="4200">
                <a:solidFill>
                  <a:srgbClr val="4F4F4F"/>
                </a:solidFill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231900" y="6032500"/>
            <a:ext cx="21907499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  <a:defRPr sz="8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231900" y="4775200"/>
            <a:ext cx="21907499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ts val="3200"/>
              <a:buFont typeface="Avenir"/>
              <a:buNone/>
              <a:defRPr sz="3200" cap="none">
                <a:solidFill>
                  <a:srgbClr val="54D7FE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 Alt">
  <p:cSld name="Photo - Horizontal A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>
            <a:spLocks noGrp="1"/>
          </p:cNvSpPr>
          <p:nvPr>
            <p:ph type="pic" idx="2"/>
          </p:nvPr>
        </p:nvSpPr>
        <p:spPr>
          <a:xfrm>
            <a:off x="0" y="3810000"/>
            <a:ext cx="24384001" cy="989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  <a:defRPr sz="8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231900" y="698500"/>
            <a:ext cx="219074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  <a:defRPr sz="3200" cap="none"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231900" y="5295900"/>
            <a:ext cx="21907499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  <a:defRPr sz="8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499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499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231900" y="2844800"/>
            <a:ext cx="21907499" cy="9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231900" y="2133600"/>
            <a:ext cx="21907499" cy="9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12192000" y="6861168"/>
            <a:ext cx="12192000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>
            <a:spLocks noGrp="1"/>
          </p:cNvSpPr>
          <p:nvPr>
            <p:ph type="pic" idx="3"/>
          </p:nvPr>
        </p:nvSpPr>
        <p:spPr>
          <a:xfrm>
            <a:off x="1219200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>
            <a:spLocks noGrp="1"/>
          </p:cNvSpPr>
          <p:nvPr>
            <p:ph type="pic" idx="4"/>
          </p:nvPr>
        </p:nvSpPr>
        <p:spPr>
          <a:xfrm>
            <a:off x="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499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Avenir"/>
              <a:buNone/>
              <a:defRPr sz="6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31900" y="2844800"/>
            <a:ext cx="21907499" cy="9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514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" TargetMode="External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 descr="IMG_038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 flipH="1">
            <a:off x="14641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1235075" y="925868"/>
            <a:ext cx="21907499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A318"/>
              </a:buClr>
              <a:buSzPts val="8600"/>
              <a:buFont typeface="Avenir"/>
              <a:buNone/>
            </a:pPr>
            <a:r>
              <a:rPr lang="en-US">
                <a:solidFill>
                  <a:srgbClr val="5EA318"/>
                </a:solidFill>
              </a:rPr>
              <a:t>2.</a:t>
            </a:r>
            <a:r>
              <a:rPr lang="en-US" sz="8600"/>
              <a:t> LA MAGIA DE LAS PLANTAS</a:t>
            </a: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2931548" y="2359408"/>
            <a:ext cx="21907501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SUS USOS Y SUS PROPIEDADES</a:t>
            </a:r>
            <a:endParaRPr/>
          </a:p>
        </p:txBody>
      </p:sp>
      <p:sp>
        <p:nvSpPr>
          <p:cNvPr id="80" name="Google Shape;80;p18"/>
          <p:cNvSpPr txBox="1"/>
          <p:nvPr/>
        </p:nvSpPr>
        <p:spPr>
          <a:xfrm>
            <a:off x="1238250" y="12690365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endParaRPr sz="32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" name="Google Shape;81;p18"/>
          <p:cNvSpPr txBox="1"/>
          <p:nvPr/>
        </p:nvSpPr>
        <p:spPr>
          <a:xfrm>
            <a:off x="16933884" y="12233299"/>
            <a:ext cx="7416425" cy="162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nir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B7596-4F71-8144-963C-20BD8A1D0117}"/>
              </a:ext>
            </a:extLst>
          </p:cNvPr>
          <p:cNvSpPr txBox="1"/>
          <p:nvPr/>
        </p:nvSpPr>
        <p:spPr>
          <a:xfrm>
            <a:off x="3143250" y="5430017"/>
            <a:ext cx="54681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Dra. Amelia Merced</a:t>
            </a:r>
          </a:p>
          <a:p>
            <a:r>
              <a:rPr lang="en-US" sz="3600" dirty="0">
                <a:solidFill>
                  <a:schemeClr val="bg1"/>
                </a:solidFill>
              </a:rPr>
              <a:t>US Forest Service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err="1">
                <a:solidFill>
                  <a:schemeClr val="bg1"/>
                </a:solidFill>
              </a:rPr>
              <a:t>Especialista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MUSGOS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AED3-3C35-D94A-97A0-5F6FBE3B4FD2}"/>
              </a:ext>
            </a:extLst>
          </p:cNvPr>
          <p:cNvSpPr txBox="1"/>
          <p:nvPr/>
        </p:nvSpPr>
        <p:spPr>
          <a:xfrm>
            <a:off x="452919" y="12547733"/>
            <a:ext cx="14246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Presentación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modificada</a:t>
            </a:r>
            <a:r>
              <a:rPr lang="en-US" sz="4000" dirty="0">
                <a:solidFill>
                  <a:schemeClr val="bg1"/>
                </a:solidFill>
              </a:rPr>
              <a:t> por Raymond L Tremblay: Oct,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02" b="7802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34509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A400"/>
              </a:buClr>
              <a:buSzPts val="8600"/>
              <a:buFont typeface="Avenir"/>
              <a:buNone/>
            </a:pPr>
            <a:r>
              <a:rPr lang="en-US">
                <a:solidFill>
                  <a:srgbClr val="FDA400"/>
                </a:solidFill>
              </a:rPr>
              <a:t>RITUALES</a:t>
            </a:r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AYAHUASCA, CONTIENE COMPUESTOS ALUCINÓGENOS.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23736066" y="12922580"/>
            <a:ext cx="443587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r>
              <a:rPr lang="en-US" sz="5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 descr="IMG_1458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93" b="12493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4705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4"/>
              </a:buClr>
              <a:buSzPts val="8600"/>
              <a:buFont typeface="Avenir"/>
              <a:buNone/>
            </a:pPr>
            <a:r>
              <a:rPr lang="en-US">
                <a:solidFill>
                  <a:srgbClr val="FF0064"/>
                </a:solidFill>
              </a:rPr>
              <a:t>ARTE</a:t>
            </a:r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FLORA: UN ENCUENTRO CON LAS ACUARELAS DE AGUSTÍN STAHL, RAFAEL TRELLES.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 descr="rubber-tree-detail-1454686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A318"/>
              </a:buClr>
              <a:buSzPts val="8600"/>
              <a:buFont typeface="Avenir"/>
              <a:buNone/>
            </a:pPr>
            <a:r>
              <a:rPr lang="en-US">
                <a:solidFill>
                  <a:srgbClr val="5EA318"/>
                </a:solidFill>
              </a:rPr>
              <a:t>LÁTEX</a:t>
            </a: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EXTRACCIÓN DE LÁTEX, ÁRBOL DE CAUCHO.</a:t>
            </a:r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23736066" y="12922580"/>
            <a:ext cx="443587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r>
              <a:rPr lang="en-US" sz="5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549" r="23548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52156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/>
              <a:t>CORCHO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ÁRBOL DE CORCHO.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None/>
            </a:pP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1231900" y="698500"/>
            <a:ext cx="219074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2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2614363" y="5028200"/>
            <a:ext cx="19155300" cy="21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1E00"/>
              </a:buClr>
              <a:buSzPct val="100000"/>
              <a:buFont typeface="Avenir"/>
              <a:buNone/>
            </a:pPr>
            <a:r>
              <a:rPr lang="en-US">
                <a:solidFill>
                  <a:srgbClr val="A41E00"/>
                </a:solidFill>
              </a:rPr>
              <a:t>PLANTAS MEDICINALES QUE CRECEN EN PUERTO RICO</a:t>
            </a:r>
            <a:endParaRPr>
              <a:solidFill>
                <a:srgbClr val="A41E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 descr="343404-mint-1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/>
              <a:t>MENTA - </a:t>
            </a:r>
            <a:r>
              <a:rPr lang="en-US" i="1" cap="none">
                <a:latin typeface="Avenir"/>
                <a:ea typeface="Avenir"/>
                <a:cs typeface="Avenir"/>
                <a:sym typeface="Avenir"/>
              </a:rPr>
              <a:t>Mentha x piperita </a:t>
            </a:r>
            <a:r>
              <a:rPr lang="en-US" cap="none">
                <a:latin typeface="Avenir"/>
                <a:ea typeface="Avenir"/>
                <a:cs typeface="Avenir"/>
                <a:sym typeface="Avenir"/>
              </a:rPr>
              <a:t>L.</a:t>
            </a:r>
            <a:endParaRPr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1244600" y="2982346"/>
            <a:ext cx="9525000" cy="950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80"/>
              <a:buFont typeface="Avenir"/>
              <a:buChar char="•"/>
            </a:pPr>
            <a:r>
              <a:rPr lang="en-US" sz="4600"/>
              <a:t>Carminativo (contra gases)</a:t>
            </a:r>
            <a:endParaRPr sz="4600"/>
          </a:p>
          <a:p>
            <a:pPr marL="546100" lvl="0" indent="-6350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180"/>
              <a:buFont typeface="Avenir"/>
              <a:buChar char="•"/>
            </a:pPr>
            <a:r>
              <a:rPr lang="en-US" sz="4600"/>
              <a:t>Cosmético</a:t>
            </a:r>
            <a:endParaRPr sz="4600"/>
          </a:p>
          <a:p>
            <a:pPr marL="546100" lvl="0" indent="-6350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180"/>
              <a:buFont typeface="Avenir"/>
              <a:buChar char="•"/>
            </a:pPr>
            <a:r>
              <a:rPr lang="en-US" sz="4600"/>
              <a:t>Analgésico (alivia el dolor)</a:t>
            </a:r>
            <a:endParaRPr sz="4600"/>
          </a:p>
          <a:p>
            <a:pPr marL="546100" lvl="0" indent="-6350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180"/>
              <a:buFont typeface="Avenir"/>
              <a:buChar char="•"/>
            </a:pPr>
            <a:r>
              <a:rPr lang="en-US" sz="4600"/>
              <a:t>Antiséptico</a:t>
            </a:r>
            <a:endParaRPr sz="4600"/>
          </a:p>
          <a:p>
            <a:pPr marL="546100" lvl="0" indent="-6350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180"/>
              <a:buFont typeface="Avenir"/>
              <a:buChar char="•"/>
            </a:pPr>
            <a:r>
              <a:rPr lang="en-US" sz="4600"/>
              <a:t>Se usa en cataplasma para dolores abdominales.</a:t>
            </a:r>
            <a:endParaRPr sz="4600"/>
          </a:p>
        </p:txBody>
      </p:sp>
      <p:sp>
        <p:nvSpPr>
          <p:cNvPr id="192" name="Google Shape;192;p32"/>
          <p:cNvSpPr txBox="1"/>
          <p:nvPr/>
        </p:nvSpPr>
        <p:spPr>
          <a:xfrm>
            <a:off x="15571281" y="12687299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LAMIACEAE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13440525" y="3140250"/>
            <a:ext cx="10382100" cy="6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marR="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Para la bronquitis en la aromaterapia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marR="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Digestivo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marR="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Relajante muscular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marR="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Descongestionante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3" descr="rosemary-variety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00" b="7799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853440" y="1409700"/>
            <a:ext cx="2228596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venir"/>
              <a:buNone/>
            </a:pPr>
            <a:r>
              <a:rPr lang="en-US"/>
              <a:t>ROMERO - </a:t>
            </a:r>
            <a:r>
              <a:rPr lang="en-US" i="1" cap="none">
                <a:latin typeface="Avenir"/>
                <a:ea typeface="Avenir"/>
                <a:cs typeface="Avenir"/>
                <a:sym typeface="Avenir"/>
              </a:rPr>
              <a:t>Rosmarinus officinalis </a:t>
            </a:r>
            <a:r>
              <a:rPr lang="en-US" cap="none">
                <a:latin typeface="Avenir"/>
                <a:ea typeface="Avenir"/>
                <a:cs typeface="Avenir"/>
                <a:sym typeface="Avenir"/>
              </a:rPr>
              <a:t>L.</a:t>
            </a:r>
            <a:endParaRPr i="1"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1594034" y="2973737"/>
            <a:ext cx="12121965" cy="1052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Carminativo (contra gases)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Estimula el crecimiento del cabello.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Emenagogo (aumenta circulación sanguínea en pelvis y útero).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Analgésico (alivia el dolor)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Vulnerario (golpes y contusiones)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Evitar la diarrea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Antiasmático</a:t>
            </a:r>
            <a:endParaRPr sz="4600"/>
          </a:p>
        </p:txBody>
      </p:sp>
      <p:sp>
        <p:nvSpPr>
          <p:cNvPr id="202" name="Google Shape;202;p33"/>
          <p:cNvSpPr txBox="1"/>
          <p:nvPr/>
        </p:nvSpPr>
        <p:spPr>
          <a:xfrm>
            <a:off x="15669980" y="12687299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LAMIACEAE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9959" y="2973737"/>
            <a:ext cx="6949440" cy="9046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4" descr="basil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73" b="7773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/>
              <a:t>ALBAHACA -</a:t>
            </a:r>
            <a:r>
              <a:rPr lang="en-US" i="1" cap="none">
                <a:latin typeface="Avenir"/>
                <a:ea typeface="Avenir"/>
                <a:cs typeface="Avenir"/>
                <a:sym typeface="Avenir"/>
              </a:rPr>
              <a:t>Ocimum basilicum </a:t>
            </a:r>
            <a:r>
              <a:rPr lang="en-US" cap="none">
                <a:latin typeface="Avenir"/>
                <a:ea typeface="Avenir"/>
                <a:cs typeface="Avenir"/>
                <a:sym typeface="Avenir"/>
              </a:rPr>
              <a:t>L.</a:t>
            </a:r>
            <a:endParaRPr i="1"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1"/>
          </p:nvPr>
        </p:nvSpPr>
        <p:spPr>
          <a:xfrm>
            <a:off x="1352118" y="3062985"/>
            <a:ext cx="12492195" cy="1009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Carminativo (contra gases)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Estimula el crecimiento del cabello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Antiséptico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Diurético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Galactagogo (estimula secreción láctea)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Repelente de insectos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Afrodisiaco</a:t>
            </a:r>
            <a:endParaRPr sz="4600"/>
          </a:p>
        </p:txBody>
      </p:sp>
      <p:sp>
        <p:nvSpPr>
          <p:cNvPr id="212" name="Google Shape;212;p34"/>
          <p:cNvSpPr txBox="1"/>
          <p:nvPr/>
        </p:nvSpPr>
        <p:spPr>
          <a:xfrm>
            <a:off x="15571281" y="12687299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LAMIACEAE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 descr="chamomile_0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000" b="500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/>
          <p:nvPr/>
        </p:nvSpPr>
        <p:spPr>
          <a:xfrm>
            <a:off x="-301134" y="-178134"/>
            <a:ext cx="24685135" cy="13998608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9" name="Google Shape;219;p35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venir"/>
              <a:buNone/>
            </a:pPr>
            <a:r>
              <a:rPr lang="en-US"/>
              <a:t>MANZANILLA - </a:t>
            </a:r>
            <a:r>
              <a:rPr lang="en-US" i="1" cap="none">
                <a:latin typeface="Avenir"/>
                <a:ea typeface="Avenir"/>
                <a:cs typeface="Avenir"/>
                <a:sym typeface="Avenir"/>
              </a:rPr>
              <a:t>Anthemis nobilis </a:t>
            </a:r>
            <a:r>
              <a:rPr lang="en-US" cap="none">
                <a:latin typeface="Avenir"/>
                <a:ea typeface="Avenir"/>
                <a:cs typeface="Avenir"/>
                <a:sym typeface="Avenir"/>
              </a:rPr>
              <a:t>L</a:t>
            </a:r>
            <a:r>
              <a:rPr lang="en-US" i="1" cap="none"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en-US" i="1"/>
              <a:t> </a:t>
            </a:r>
            <a:r>
              <a:rPr lang="en-US"/>
              <a:t>CHAMAEMELUM NOBILE</a:t>
            </a:r>
            <a:br>
              <a:rPr lang="en-US"/>
            </a:br>
            <a:endParaRPr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1"/>
          </p:nvPr>
        </p:nvSpPr>
        <p:spPr>
          <a:xfrm>
            <a:off x="1244600" y="2982346"/>
            <a:ext cx="9525000" cy="950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Calmante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Analgésico (alivia el dolor)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Antidepresivo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Relajante muscular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 cap="none">
                <a:latin typeface="Avenir"/>
                <a:ea typeface="Avenir"/>
                <a:cs typeface="Avenir"/>
                <a:sym typeface="Avenir"/>
              </a:rPr>
              <a:t>Calma el dolor menstrual</a:t>
            </a:r>
            <a:endParaRPr sz="4600"/>
          </a:p>
        </p:txBody>
      </p:sp>
      <p:sp>
        <p:nvSpPr>
          <p:cNvPr id="221" name="Google Shape;221;p35"/>
          <p:cNvSpPr txBox="1"/>
          <p:nvPr/>
        </p:nvSpPr>
        <p:spPr>
          <a:xfrm>
            <a:off x="14443520" y="12648431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ASTERACEAE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6" descr="lemongrass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335280" y="1262205"/>
            <a:ext cx="23835360" cy="236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venir"/>
              <a:buNone/>
            </a:pPr>
            <a:r>
              <a:rPr lang="en-US" sz="6000"/>
              <a:t>LIMONCILLO -</a:t>
            </a:r>
            <a:r>
              <a:rPr lang="en-US" sz="6000" i="1" cap="none">
                <a:latin typeface="Avenir"/>
                <a:ea typeface="Avenir"/>
                <a:cs typeface="Avenir"/>
                <a:sym typeface="Avenir"/>
              </a:rPr>
              <a:t>Cymbopogon citratus </a:t>
            </a:r>
            <a:r>
              <a:rPr lang="en-US" sz="6000" cap="none">
                <a:latin typeface="Avenir"/>
                <a:ea typeface="Avenir"/>
                <a:cs typeface="Avenir"/>
                <a:sym typeface="Avenir"/>
              </a:rPr>
              <a:t>(DC.) Stapf</a:t>
            </a:r>
            <a:r>
              <a:rPr lang="en-US" sz="6000" i="1" cap="none">
                <a:latin typeface="Avenir"/>
                <a:ea typeface="Avenir"/>
                <a:cs typeface="Avenir"/>
                <a:sym typeface="Avenir"/>
              </a:rPr>
              <a:t> </a:t>
            </a:r>
            <a:endParaRPr sz="6000" i="1" cap="none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1244600" y="2982346"/>
            <a:ext cx="14672565" cy="950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Carminativo (contra gases)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Ayuda a la digestión.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Diaforético (te hace sudar)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Raíces para la higiene dental.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Coctel junto con Citronela como repelente de insectos.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Relajante</a:t>
            </a:r>
            <a:endParaRPr sz="4600"/>
          </a:p>
        </p:txBody>
      </p:sp>
      <p:sp>
        <p:nvSpPr>
          <p:cNvPr id="230" name="Google Shape;230;p36"/>
          <p:cNvSpPr txBox="1"/>
          <p:nvPr/>
        </p:nvSpPr>
        <p:spPr>
          <a:xfrm>
            <a:off x="15815120" y="12691285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POACEAE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0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6200"/>
              <a:buFont typeface="Avenir"/>
              <a:buNone/>
            </a:pPr>
            <a:r>
              <a:rPr lang="en-US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rPr>
              <a:t>OBJETIVOS</a:t>
            </a:r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1244600" y="2834194"/>
            <a:ext cx="9525000" cy="9649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13333" lvl="0" indent="-5133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Visualizar la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etnobotánica</a:t>
            </a:r>
            <a:r>
              <a:rPr lang="en-US"/>
              <a:t> como área de investigación.</a:t>
            </a:r>
            <a:endParaRPr/>
          </a:p>
          <a:p>
            <a:pPr marL="513333" lvl="0" indent="-51333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Conocer plantas medicinales.</a:t>
            </a:r>
            <a:endParaRPr/>
          </a:p>
          <a:p>
            <a:pPr marL="513333" lvl="0" indent="-51333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Distinguir entre sus usos.</a:t>
            </a:r>
            <a:endParaRPr/>
          </a:p>
          <a:p>
            <a:pPr marL="513333" lvl="0" indent="-51333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Establecer diferencias en preparaciones según el material vegetal.</a:t>
            </a:r>
            <a:endParaRPr/>
          </a:p>
          <a:p>
            <a:pPr marL="513333" lvl="0" indent="-51333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Conocer sus usos folclóricos.</a:t>
            </a:r>
            <a:endParaRPr/>
          </a:p>
          <a:p>
            <a:pPr marL="513333" lvl="0" indent="-51333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3510"/>
              <a:buFont typeface="Avenir"/>
              <a:buChar char="•"/>
            </a:pPr>
            <a:r>
              <a:rPr lang="en-US"/>
              <a:t>Breve introducción a la taxonomía de plantas.</a:t>
            </a:r>
            <a:endParaRPr/>
          </a:p>
        </p:txBody>
      </p:sp>
      <p:sp>
        <p:nvSpPr>
          <p:cNvPr id="89" name="Google Shape;89;p19"/>
          <p:cNvSpPr/>
          <p:nvPr/>
        </p:nvSpPr>
        <p:spPr>
          <a:xfrm>
            <a:off x="12187666" y="-141304"/>
            <a:ext cx="12346900" cy="13998608"/>
          </a:xfrm>
          <a:prstGeom prst="rect">
            <a:avLst/>
          </a:prstGeom>
          <a:solidFill>
            <a:srgbClr val="000000">
              <a:alpha val="41176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7" descr="81-ndBU82SL._SL1500_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/>
          <p:nvPr/>
        </p:nvSpPr>
        <p:spPr>
          <a:xfrm>
            <a:off x="-301134" y="-274448"/>
            <a:ext cx="24685135" cy="13998608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465383" y="1105825"/>
            <a:ext cx="2345323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venir"/>
              <a:buNone/>
            </a:pPr>
            <a:r>
              <a:rPr lang="en-US" sz="6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ANÍS ESTRELLADO -</a:t>
            </a:r>
            <a:r>
              <a:rPr lang="en-US" sz="6600" i="1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Illicium verum </a:t>
            </a:r>
            <a:r>
              <a:rPr lang="en-US" sz="6600" cap="small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Hook.f</a:t>
            </a:r>
            <a:r>
              <a:rPr lang="en-US" sz="6600" i="1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6600" i="1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1"/>
          </p:nvPr>
        </p:nvSpPr>
        <p:spPr>
          <a:xfrm>
            <a:off x="1594034" y="4191925"/>
            <a:ext cx="9525001" cy="950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46100" lvl="0" indent="-598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Carminativo (contra gases)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Galactagogo (estimula secreción láctea)</a:t>
            </a:r>
            <a:endParaRPr sz="4600"/>
          </a:p>
          <a:p>
            <a:pPr marL="546100" lvl="0" indent="-59817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venir"/>
              <a:buChar char="•"/>
            </a:pPr>
            <a:r>
              <a:rPr lang="en-US" sz="4600"/>
              <a:t>Como especia en confitería.</a:t>
            </a:r>
            <a:endParaRPr sz="4600"/>
          </a:p>
        </p:txBody>
      </p:sp>
      <p:sp>
        <p:nvSpPr>
          <p:cNvPr id="239" name="Google Shape;239;p37"/>
          <p:cNvSpPr txBox="1"/>
          <p:nvPr/>
        </p:nvSpPr>
        <p:spPr>
          <a:xfrm>
            <a:off x="15174850" y="12687299"/>
            <a:ext cx="21907501" cy="20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FAMILIA - ILLIACEAE</a:t>
            </a: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" y="-66700"/>
            <a:ext cx="24383956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7429500" y="5556250"/>
            <a:ext cx="9525000" cy="2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6200"/>
              <a:buFont typeface="Avenir"/>
              <a:buNone/>
            </a:pPr>
            <a:r>
              <a:rPr lang="en-US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rPr>
              <a:t>PREPARACIONES </a:t>
            </a:r>
            <a:r>
              <a:rPr lang="en-US" sz="6500">
                <a:solidFill>
                  <a:srgbClr val="FDA400"/>
                </a:solidFill>
              </a:rPr>
              <a:t>ETNOBOTÁNICA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 descr="infusiondigestiva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496" b="7496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52156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/>
              <a:t>INFUSIÓN</a:t>
            </a:r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1238250" y="12095423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TÉ DE LIMONCILLO.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0" descr="IMG_20161010_163416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398" b="12398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58823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/>
              <a:t>DECOCCIÓN</a:t>
            </a:r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body" idx="1"/>
          </p:nvPr>
        </p:nvSpPr>
        <p:spPr>
          <a:xfrm>
            <a:off x="1238250" y="12095423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PELANDO EL CAFÉ SECO, VILLALBA.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1" descr="img.finedininglovers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10" r="111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1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/>
              <a:t>CATAPLASMA/POMADA</a:t>
            </a:r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1"/>
          </p:nvPr>
        </p:nvSpPr>
        <p:spPr>
          <a:xfrm>
            <a:off x="1238250" y="12095423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SALVIA Y MORTERO.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2" descr="PROPIEDADES-MEDICINALES-DEL-ROMERO-3-copia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/>
          <p:nvPr/>
        </p:nvSpPr>
        <p:spPr>
          <a:xfrm>
            <a:off x="-301134" y="0"/>
            <a:ext cx="24685135" cy="13998608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6" name="Google Shape;276;p42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/>
              <a:t>TINCIÓN</a:t>
            </a:r>
            <a:endParaRPr/>
          </a:p>
        </p:txBody>
      </p:sp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1238250" y="12095423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/>
              <a:t>TINTURA DE ROMERO.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4500"/>
              <a:buFont typeface="Avenir"/>
              <a:buNone/>
            </a:pPr>
            <a:endParaRPr sz="5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xfrm>
            <a:off x="1231900" y="698500"/>
            <a:ext cx="219074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3">
            <a:alphaModFix/>
          </a:blip>
          <a:srcRect t="4913" b="4913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/>
          <p:nvPr/>
        </p:nvSpPr>
        <p:spPr>
          <a:xfrm>
            <a:off x="0" y="0"/>
            <a:ext cx="24685135" cy="13998608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1238250" y="12095423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JARABE DE JENGIBRE.</a:t>
            </a:r>
            <a:endParaRPr sz="32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1384300" y="15621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JARABES</a:t>
            </a:r>
            <a:endParaRPr sz="8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05" y="0"/>
            <a:ext cx="2418819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-3602182" y="907966"/>
            <a:ext cx="15794181" cy="142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POMADAS</a:t>
            </a:r>
            <a:endParaRPr sz="8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9DC23-FF47-834C-B25F-D3DB59E6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Ejercicio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Parte</a:t>
            </a:r>
            <a:r>
              <a:rPr lang="en-US" dirty="0"/>
              <a:t> 1: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993FC-2C81-D24D-8ACB-18E42BCB5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600" y="3664689"/>
            <a:ext cx="9525000" cy="8521700"/>
          </a:xfrm>
        </p:spPr>
        <p:txBody>
          <a:bodyPr/>
          <a:lstStyle/>
          <a:p>
            <a:r>
              <a:rPr lang="en-US" dirty="0"/>
              <a:t>Hablar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familia</a:t>
            </a:r>
            <a:r>
              <a:rPr lang="en-US" dirty="0"/>
              <a:t> (</a:t>
            </a:r>
            <a:r>
              <a:rPr lang="en-US" dirty="0" err="1"/>
              <a:t>abuelos</a:t>
            </a:r>
            <a:r>
              <a:rPr lang="en-US" dirty="0"/>
              <a:t> o </a:t>
            </a:r>
            <a:r>
              <a:rPr lang="en-US" dirty="0" err="1"/>
              <a:t>gente</a:t>
            </a:r>
            <a:r>
              <a:rPr lang="en-US" dirty="0"/>
              <a:t> major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comunidades</a:t>
            </a:r>
            <a:r>
              <a:rPr lang="en-US" dirty="0"/>
              <a:t>)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0C774-6F0C-BF4B-B9E1-6A10ACE7A29C}"/>
              </a:ext>
            </a:extLst>
          </p:cNvPr>
          <p:cNvSpPr txBox="1">
            <a:spLocks/>
          </p:cNvSpPr>
          <p:nvPr/>
        </p:nvSpPr>
        <p:spPr>
          <a:xfrm>
            <a:off x="13614400" y="2597150"/>
            <a:ext cx="9525000" cy="8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68629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r>
              <a:rPr lang="en-US" dirty="0" err="1"/>
              <a:t>Preguntar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plantas</a:t>
            </a:r>
            <a:r>
              <a:rPr lang="en-US" dirty="0"/>
              <a:t> por </a:t>
            </a:r>
            <a:r>
              <a:rPr lang="en-US" dirty="0" err="1"/>
              <a:t>ellos</a:t>
            </a:r>
            <a:r>
              <a:rPr lang="en-US" dirty="0"/>
              <a:t> o sus padres </a:t>
            </a:r>
            <a:r>
              <a:rPr lang="en-US" dirty="0" err="1"/>
              <a:t>utilizaban</a:t>
            </a:r>
            <a:r>
              <a:rPr lang="en-US" dirty="0"/>
              <a:t>.</a:t>
            </a:r>
          </a:p>
          <a:p>
            <a:r>
              <a:rPr lang="en-US" dirty="0" err="1"/>
              <a:t>Detener</a:t>
            </a:r>
            <a:r>
              <a:rPr lang="en-US" dirty="0"/>
              <a:t> </a:t>
            </a:r>
            <a:r>
              <a:rPr lang="en-US" dirty="0" err="1"/>
              <a:t>ejmplos</a:t>
            </a:r>
            <a:r>
              <a:rPr lang="en-US" dirty="0"/>
              <a:t> de por lo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de </a:t>
            </a:r>
            <a:r>
              <a:rPr lang="en-US" dirty="0" err="1"/>
              <a:t>plantas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medicinales</a:t>
            </a:r>
            <a:r>
              <a:rPr lang="en-US" dirty="0"/>
              <a:t> que </a:t>
            </a:r>
            <a:r>
              <a:rPr lang="en-US" dirty="0" err="1"/>
              <a:t>usaba</a:t>
            </a:r>
            <a:r>
              <a:rPr lang="en-US" dirty="0"/>
              <a:t> antes (o </a:t>
            </a:r>
            <a:r>
              <a:rPr lang="en-US" dirty="0" err="1"/>
              <a:t>ahora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839226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9DC23-FF47-834C-B25F-D3DB59E6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Ejercicio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Parte</a:t>
            </a:r>
            <a:r>
              <a:rPr lang="en-US" dirty="0"/>
              <a:t> 1: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993FC-2C81-D24D-8ACB-18E42BCB5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600" y="3664689"/>
            <a:ext cx="9525000" cy="8521700"/>
          </a:xfrm>
        </p:spPr>
        <p:txBody>
          <a:bodyPr/>
          <a:lstStyle/>
          <a:p>
            <a:r>
              <a:rPr lang="en-US" dirty="0"/>
              <a:t>Hablar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familia</a:t>
            </a:r>
            <a:r>
              <a:rPr lang="en-US" dirty="0"/>
              <a:t> (</a:t>
            </a:r>
            <a:r>
              <a:rPr lang="en-US" dirty="0" err="1"/>
              <a:t>abuelos</a:t>
            </a:r>
            <a:r>
              <a:rPr lang="en-US" dirty="0"/>
              <a:t> o </a:t>
            </a:r>
            <a:r>
              <a:rPr lang="en-US" dirty="0" err="1"/>
              <a:t>gente</a:t>
            </a:r>
            <a:r>
              <a:rPr lang="en-US" dirty="0"/>
              <a:t> major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comunidades</a:t>
            </a:r>
            <a:r>
              <a:rPr lang="en-US" dirty="0"/>
              <a:t>)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0C774-6F0C-BF4B-B9E1-6A10ACE7A29C}"/>
              </a:ext>
            </a:extLst>
          </p:cNvPr>
          <p:cNvSpPr txBox="1">
            <a:spLocks/>
          </p:cNvSpPr>
          <p:nvPr/>
        </p:nvSpPr>
        <p:spPr>
          <a:xfrm>
            <a:off x="13614400" y="2597150"/>
            <a:ext cx="9525000" cy="8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68629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r>
              <a:rPr lang="en-US" dirty="0" err="1"/>
              <a:t>Preguntar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plantas</a:t>
            </a:r>
            <a:r>
              <a:rPr lang="en-US" dirty="0"/>
              <a:t> por </a:t>
            </a:r>
            <a:r>
              <a:rPr lang="en-US" dirty="0" err="1"/>
              <a:t>ellos</a:t>
            </a:r>
            <a:r>
              <a:rPr lang="en-US" dirty="0"/>
              <a:t> o sus padres </a:t>
            </a:r>
            <a:r>
              <a:rPr lang="en-US" dirty="0" err="1"/>
              <a:t>utilizaban</a:t>
            </a:r>
            <a:r>
              <a:rPr lang="en-US" dirty="0"/>
              <a:t>.</a:t>
            </a:r>
          </a:p>
          <a:p>
            <a:r>
              <a:rPr lang="en-US" dirty="0" err="1"/>
              <a:t>Detener</a:t>
            </a:r>
            <a:r>
              <a:rPr lang="en-US" dirty="0"/>
              <a:t> </a:t>
            </a:r>
            <a:r>
              <a:rPr lang="en-US" dirty="0" err="1"/>
              <a:t>ejmplos</a:t>
            </a:r>
            <a:r>
              <a:rPr lang="en-US" dirty="0"/>
              <a:t> de por lo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de </a:t>
            </a:r>
            <a:r>
              <a:rPr lang="en-US" dirty="0" err="1"/>
              <a:t>plantas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medicinales</a:t>
            </a:r>
            <a:r>
              <a:rPr lang="en-US" dirty="0"/>
              <a:t> que </a:t>
            </a:r>
            <a:r>
              <a:rPr lang="en-US" dirty="0" err="1"/>
              <a:t>usaba</a:t>
            </a:r>
            <a:r>
              <a:rPr lang="en-US" dirty="0"/>
              <a:t> antes (o </a:t>
            </a:r>
            <a:r>
              <a:rPr lang="en-US" dirty="0" err="1"/>
              <a:t>ahora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17591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2699"/>
            <a:ext cx="2438402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7429513" y="5556250"/>
            <a:ext cx="9525000" cy="26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6200"/>
              <a:buFont typeface="Avenir"/>
              <a:buNone/>
            </a:pPr>
            <a:r>
              <a:rPr lang="en-US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rPr>
              <a:t>¿QUÉ ESTUDIA LA </a:t>
            </a:r>
            <a:r>
              <a:rPr lang="en-US" sz="6800">
                <a:solidFill>
                  <a:srgbClr val="5EA318"/>
                </a:solidFill>
              </a:rPr>
              <a:t>ETNOBOTÁNICA</a:t>
            </a:r>
            <a:r>
              <a:rPr lang="en-US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9DC23-FF47-834C-B25F-D3DB59E6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Ejercicio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Parte</a:t>
            </a:r>
            <a:r>
              <a:rPr lang="en-US" dirty="0"/>
              <a:t> 2: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993FC-2C81-D24D-8ACB-18E42BCB5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600" y="3664689"/>
            <a:ext cx="9525000" cy="8521700"/>
          </a:xfrm>
        </p:spPr>
        <p:txBody>
          <a:bodyPr/>
          <a:lstStyle/>
          <a:p>
            <a:r>
              <a:rPr lang="en-US" dirty="0" err="1"/>
              <a:t>Utilizar</a:t>
            </a:r>
            <a:r>
              <a:rPr lang="en-US" dirty="0"/>
              <a:t> </a:t>
            </a:r>
            <a:r>
              <a:rPr lang="en-US" dirty="0" err="1"/>
              <a:t>fuentes</a:t>
            </a:r>
            <a:r>
              <a:rPr lang="en-US" dirty="0"/>
              <a:t> de </a:t>
            </a:r>
            <a:r>
              <a:rPr lang="en-US" dirty="0" err="1"/>
              <a:t>información</a:t>
            </a:r>
            <a:r>
              <a:rPr lang="en-US" dirty="0"/>
              <a:t> confinable para </a:t>
            </a:r>
            <a:r>
              <a:rPr lang="en-US" dirty="0" err="1"/>
              <a:t>evaluar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hay </a:t>
            </a:r>
            <a:r>
              <a:rPr lang="en-US" dirty="0" err="1"/>
              <a:t>evidencia</a:t>
            </a:r>
            <a:r>
              <a:rPr lang="en-US" dirty="0"/>
              <a:t> </a:t>
            </a:r>
            <a:r>
              <a:rPr lang="en-US" dirty="0" err="1"/>
              <a:t>cientifica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plantas</a:t>
            </a:r>
            <a:r>
              <a:rPr lang="en-US" dirty="0"/>
              <a:t> que </a:t>
            </a:r>
            <a:r>
              <a:rPr lang="en-US" dirty="0" err="1"/>
              <a:t>mencionaron</a:t>
            </a:r>
            <a:r>
              <a:rPr lang="en-US" dirty="0"/>
              <a:t>.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0C774-6F0C-BF4B-B9E1-6A10ACE7A29C}"/>
              </a:ext>
            </a:extLst>
          </p:cNvPr>
          <p:cNvSpPr txBox="1">
            <a:spLocks/>
          </p:cNvSpPr>
          <p:nvPr/>
        </p:nvSpPr>
        <p:spPr>
          <a:xfrm>
            <a:off x="13614400" y="2597150"/>
            <a:ext cx="9525000" cy="8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6863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68629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46464"/>
              </a:buClr>
              <a:buSzPts val="3780"/>
              <a:buFont typeface="Avenir"/>
              <a:buChar char="•"/>
              <a:defRPr sz="4200" b="0" i="0" u="none" strike="noStrike" cap="none">
                <a:solidFill>
                  <a:srgbClr val="4F4F4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646464"/>
              </a:buClr>
              <a:buSzPts val="1620"/>
              <a:buFont typeface="Avenir"/>
              <a:buChar char="•"/>
              <a:defRPr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r>
              <a:rPr lang="en-US" dirty="0">
                <a:hlinkClick r:id="rId2"/>
              </a:rPr>
              <a:t>https://scholar.google.com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https://pubmed.ncbi.nlm.nih.gov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https://www.researchgate.net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4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ground, hand&#10;&#10;Description automatically generated">
            <a:extLst>
              <a:ext uri="{FF2B5EF4-FFF2-40B4-BE49-F238E27FC236}">
                <a16:creationId xmlns:a16="http://schemas.microsoft.com/office/drawing/2014/main" id="{04DB2829-7270-C147-8986-30DCA378B05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6E243-099F-1C4D-9797-12B375D7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63599"/>
            <a:ext cx="9525000" cy="4069907"/>
          </a:xfrm>
        </p:spPr>
        <p:txBody>
          <a:bodyPr>
            <a:normAutofit/>
          </a:bodyPr>
          <a:lstStyle/>
          <a:p>
            <a:r>
              <a:rPr lang="en-US" dirty="0"/>
              <a:t>Son los </a:t>
            </a:r>
            <a:r>
              <a:rPr lang="en-US" dirty="0" err="1"/>
              <a:t>musgos</a:t>
            </a:r>
            <a:r>
              <a:rPr lang="en-US" dirty="0"/>
              <a:t> una </a:t>
            </a:r>
            <a:r>
              <a:rPr lang="en-US" dirty="0" err="1"/>
              <a:t>fuente</a:t>
            </a:r>
            <a:r>
              <a:rPr lang="en-US" dirty="0"/>
              <a:t> de material </a:t>
            </a:r>
            <a:r>
              <a:rPr lang="en-US" dirty="0" err="1"/>
              <a:t>botanico</a:t>
            </a:r>
            <a:r>
              <a:rPr lang="en-US" dirty="0"/>
              <a:t> que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propriedades</a:t>
            </a:r>
            <a:r>
              <a:rPr lang="en-US" dirty="0"/>
              <a:t> </a:t>
            </a:r>
            <a:r>
              <a:rPr lang="en-US" dirty="0" err="1"/>
              <a:t>antibiotica</a:t>
            </a:r>
            <a:r>
              <a:rPr lang="en-US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14085-70E0-7D41-96CD-B6D378300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600" y="6337004"/>
            <a:ext cx="9525000" cy="6147095"/>
          </a:xfrm>
        </p:spPr>
        <p:txBody>
          <a:bodyPr/>
          <a:lstStyle/>
          <a:p>
            <a:r>
              <a:rPr lang="en-US" dirty="0"/>
              <a:t>Durante la </a:t>
            </a:r>
            <a:r>
              <a:rPr lang="en-US" dirty="0" err="1"/>
              <a:t>primera</a:t>
            </a:r>
            <a:r>
              <a:rPr lang="en-US" dirty="0"/>
              <a:t> Guerra </a:t>
            </a:r>
            <a:r>
              <a:rPr lang="en-US" dirty="0" err="1"/>
              <a:t>mundial</a:t>
            </a:r>
            <a:r>
              <a:rPr lang="en-US" dirty="0"/>
              <a:t> (1914-18); no </a:t>
            </a:r>
            <a:r>
              <a:rPr lang="en-US" dirty="0" err="1"/>
              <a:t>existia</a:t>
            </a:r>
            <a:r>
              <a:rPr lang="en-US" dirty="0"/>
              <a:t> los </a:t>
            </a:r>
            <a:r>
              <a:rPr lang="en-US" dirty="0" err="1"/>
              <a:t>antibioticos</a:t>
            </a:r>
            <a:r>
              <a:rPr lang="en-US" dirty="0"/>
              <a:t>; 1928.  Los </a:t>
            </a:r>
            <a:r>
              <a:rPr lang="en-US" dirty="0" err="1"/>
              <a:t>infermeros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campo de </a:t>
            </a:r>
            <a:r>
              <a:rPr lang="en-US" dirty="0" err="1"/>
              <a:t>batalla</a:t>
            </a:r>
            <a:r>
              <a:rPr lang="en-US" dirty="0"/>
              <a:t> </a:t>
            </a:r>
            <a:r>
              <a:rPr lang="en-US" dirty="0" err="1"/>
              <a:t>ponia</a:t>
            </a:r>
            <a:r>
              <a:rPr lang="en-US" dirty="0"/>
              <a:t> </a:t>
            </a:r>
            <a:r>
              <a:rPr lang="en-US" dirty="0" err="1"/>
              <a:t>cataplama</a:t>
            </a:r>
            <a:r>
              <a:rPr lang="en-US" dirty="0"/>
              <a:t> de </a:t>
            </a:r>
            <a:r>
              <a:rPr lang="en-US" dirty="0" err="1"/>
              <a:t>musgo</a:t>
            </a:r>
            <a:r>
              <a:rPr lang="en-US" dirty="0"/>
              <a:t> </a:t>
            </a:r>
            <a:r>
              <a:rPr lang="en-US" dirty="0" err="1"/>
              <a:t>encima</a:t>
            </a:r>
            <a:r>
              <a:rPr lang="en-US" dirty="0"/>
              <a:t> de las </a:t>
            </a:r>
            <a:r>
              <a:rPr lang="en-US" dirty="0" err="1"/>
              <a:t>herridas</a:t>
            </a:r>
            <a:r>
              <a:rPr lang="en-US" dirty="0"/>
              <a:t> de los soldados. </a:t>
            </a:r>
          </a:p>
        </p:txBody>
      </p:sp>
    </p:spTree>
    <p:extLst>
      <p:ext uri="{BB962C8B-B14F-4D97-AF65-F5344CB8AC3E}">
        <p14:creationId xmlns:p14="http://schemas.microsoft.com/office/powerpoint/2010/main" val="4009332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6E243-099F-1C4D-9797-12B375D7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863599"/>
            <a:ext cx="4142947" cy="108876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Busqueda</a:t>
            </a:r>
            <a:r>
              <a:rPr lang="en-US" dirty="0"/>
              <a:t> de </a:t>
            </a:r>
            <a:r>
              <a:rPr lang="en-US" dirty="0" err="1"/>
              <a:t>literatura</a:t>
            </a:r>
            <a:endParaRPr lang="en-US" dirty="0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9B16F19-7154-3945-8E8B-7333D1108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65" y="457"/>
            <a:ext cx="15844966" cy="13497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CC34B3-50E7-2C44-841D-D21F04F720F6}"/>
              </a:ext>
            </a:extLst>
          </p:cNvPr>
          <p:cNvSpPr txBox="1"/>
          <p:nvPr/>
        </p:nvSpPr>
        <p:spPr>
          <a:xfrm>
            <a:off x="3316072" y="6858000"/>
            <a:ext cx="4371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PRESIONA  AQUI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48CB7B-51FA-4E44-9746-AEAC41628FEA}"/>
              </a:ext>
            </a:extLst>
          </p:cNvPr>
          <p:cNvCxnSpPr>
            <a:stCxn id="10" idx="1"/>
          </p:cNvCxnSpPr>
          <p:nvPr/>
        </p:nvCxnSpPr>
        <p:spPr>
          <a:xfrm flipV="1">
            <a:off x="7982465" y="6277232"/>
            <a:ext cx="4794421" cy="472007"/>
          </a:xfrm>
          <a:prstGeom prst="straightConnector1">
            <a:avLst/>
          </a:prstGeom>
          <a:ln w="212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955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6E243-099F-1C4D-9797-12B375D7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863599"/>
            <a:ext cx="4142947" cy="108876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Busqueda</a:t>
            </a:r>
            <a:r>
              <a:rPr lang="en-US" dirty="0"/>
              <a:t> de </a:t>
            </a:r>
            <a:r>
              <a:rPr lang="en-US" dirty="0" err="1"/>
              <a:t>literatura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C34B3-50E7-2C44-841D-D21F04F720F6}"/>
              </a:ext>
            </a:extLst>
          </p:cNvPr>
          <p:cNvSpPr txBox="1"/>
          <p:nvPr/>
        </p:nvSpPr>
        <p:spPr>
          <a:xfrm>
            <a:off x="2302819" y="3422821"/>
            <a:ext cx="4419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Lista de los </a:t>
            </a:r>
            <a:r>
              <a:rPr lang="en-US" sz="4000" dirty="0" err="1"/>
              <a:t>articulos</a:t>
            </a:r>
            <a:r>
              <a:rPr lang="en-US" sz="4000" dirty="0"/>
              <a:t> que </a:t>
            </a:r>
            <a:r>
              <a:rPr lang="en-US" sz="4000" dirty="0" err="1"/>
              <a:t>citaron</a:t>
            </a:r>
            <a:r>
              <a:rPr lang="en-US" sz="4000" dirty="0"/>
              <a:t> el </a:t>
            </a:r>
            <a:r>
              <a:rPr lang="en-US" sz="4000" dirty="0" err="1"/>
              <a:t>articulo</a:t>
            </a:r>
            <a:r>
              <a:rPr lang="en-US" sz="4000" dirty="0"/>
              <a:t> anterior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8FC8D3-734E-EA41-9F97-CA449E62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522" y="278542"/>
            <a:ext cx="16508478" cy="1212764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449893-6480-0340-A18F-28C0A1360DDD}"/>
              </a:ext>
            </a:extLst>
          </p:cNvPr>
          <p:cNvCxnSpPr/>
          <p:nvPr/>
        </p:nvCxnSpPr>
        <p:spPr>
          <a:xfrm>
            <a:off x="21525470" y="3422821"/>
            <a:ext cx="197708" cy="4584357"/>
          </a:xfrm>
          <a:prstGeom prst="straightConnector1">
            <a:avLst/>
          </a:prstGeom>
          <a:ln w="234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D4E3E2-8DED-5D4A-A996-6DEE2B274657}"/>
              </a:ext>
            </a:extLst>
          </p:cNvPr>
          <p:cNvSpPr txBox="1"/>
          <p:nvPr/>
        </p:nvSpPr>
        <p:spPr>
          <a:xfrm>
            <a:off x="18695430" y="914441"/>
            <a:ext cx="33857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Website </a:t>
            </a:r>
            <a:r>
              <a:rPr lang="en-US" sz="4000" dirty="0" err="1"/>
              <a:t>donde</a:t>
            </a:r>
            <a:r>
              <a:rPr lang="en-US" sz="4000" dirty="0"/>
              <a:t> </a:t>
            </a:r>
            <a:r>
              <a:rPr lang="en-US" sz="4000" dirty="0" err="1"/>
              <a:t>posiblemente</a:t>
            </a:r>
            <a:r>
              <a:rPr lang="en-US" sz="4000" dirty="0"/>
              <a:t> </a:t>
            </a:r>
            <a:r>
              <a:rPr lang="en-US" sz="4000" dirty="0" err="1"/>
              <a:t>tendra</a:t>
            </a:r>
            <a:r>
              <a:rPr lang="en-US" sz="4000" dirty="0"/>
              <a:t> </a:t>
            </a:r>
            <a:r>
              <a:rPr lang="en-US" sz="4000" dirty="0" err="1"/>
              <a:t>aceso</a:t>
            </a:r>
            <a:r>
              <a:rPr lang="en-US" sz="4000" dirty="0"/>
              <a:t> al </a:t>
            </a:r>
            <a:r>
              <a:rPr lang="en-US" sz="4000" dirty="0" err="1"/>
              <a:t>articulo</a:t>
            </a:r>
            <a:r>
              <a:rPr lang="en-US" sz="4000" dirty="0"/>
              <a:t> gratis</a:t>
            </a:r>
          </a:p>
        </p:txBody>
      </p:sp>
    </p:spTree>
    <p:extLst>
      <p:ext uri="{BB962C8B-B14F-4D97-AF65-F5344CB8AC3E}">
        <p14:creationId xmlns:p14="http://schemas.microsoft.com/office/powerpoint/2010/main" val="1812180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6E243-099F-1C4D-9797-12B375D7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63599"/>
            <a:ext cx="9525000" cy="4069907"/>
          </a:xfrm>
        </p:spPr>
        <p:txBody>
          <a:bodyPr>
            <a:normAutofit/>
          </a:bodyPr>
          <a:lstStyle/>
          <a:p>
            <a:r>
              <a:rPr lang="en-US" dirty="0" err="1"/>
              <a:t>Resultado</a:t>
            </a:r>
            <a:endParaRPr lang="en-US" dirty="0"/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1A8E03DA-B1F7-2649-A973-3A6F5298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761" y="399325"/>
            <a:ext cx="14675239" cy="1187535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14085-70E0-7D41-96CD-B6D378300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870" y="2324232"/>
            <a:ext cx="10568459" cy="61470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 52 </a:t>
            </a:r>
            <a:r>
              <a:rPr lang="en-US" dirty="0" err="1"/>
              <a:t>especies</a:t>
            </a:r>
            <a:r>
              <a:rPr lang="en-US" dirty="0"/>
              <a:t> </a:t>
            </a:r>
            <a:r>
              <a:rPr lang="en-US" dirty="0" err="1"/>
              <a:t>evaluada</a:t>
            </a:r>
            <a:endParaRPr lang="en-US" dirty="0"/>
          </a:p>
          <a:p>
            <a:r>
              <a:rPr lang="en-US" dirty="0"/>
              <a:t>52% </a:t>
            </a:r>
            <a:r>
              <a:rPr lang="en-US" dirty="0" err="1"/>
              <a:t>eran</a:t>
            </a:r>
            <a:r>
              <a:rPr lang="en-US" dirty="0"/>
              <a:t> </a:t>
            </a:r>
            <a:r>
              <a:rPr lang="en-US" dirty="0" err="1"/>
              <a:t>biologicamente</a:t>
            </a:r>
            <a:r>
              <a:rPr lang="en-US" dirty="0"/>
              <a:t> </a:t>
            </a:r>
            <a:r>
              <a:rPr lang="en-US" dirty="0" err="1"/>
              <a:t>activos</a:t>
            </a:r>
            <a:r>
              <a:rPr lang="en-US" dirty="0"/>
              <a:t> contra bacteria</a:t>
            </a:r>
          </a:p>
          <a:p>
            <a:r>
              <a:rPr lang="en-US" dirty="0" err="1"/>
              <a:t>Ninguno</a:t>
            </a:r>
            <a:r>
              <a:rPr lang="en-US" dirty="0"/>
              <a:t> contra </a:t>
            </a:r>
            <a:r>
              <a:rPr lang="en-US" dirty="0" err="1"/>
              <a:t>hongos</a:t>
            </a:r>
            <a:endParaRPr lang="en-US" dirty="0"/>
          </a:p>
          <a:p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especies</a:t>
            </a:r>
            <a:r>
              <a:rPr lang="en-US" dirty="0"/>
              <a:t> </a:t>
            </a:r>
            <a:r>
              <a:rPr lang="en-US" dirty="0" err="1"/>
              <a:t>tenian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actividad</a:t>
            </a:r>
            <a:r>
              <a:rPr lang="en-US" dirty="0"/>
              <a:t> </a:t>
            </a:r>
            <a:r>
              <a:rPr lang="en-US" dirty="0" err="1"/>
              <a:t>antibiotica</a:t>
            </a:r>
            <a:r>
              <a:rPr lang="en-US" dirty="0"/>
              <a:t> que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musgos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3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Avenir"/>
              <a:buNone/>
            </a:pPr>
            <a:r>
              <a:rPr lang="en-US" dirty="0">
                <a:solidFill>
                  <a:schemeClr val="accent5"/>
                </a:solidFill>
              </a:rPr>
              <a:t>ANUNCIOS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409" name="Google Shape;409;p59"/>
          <p:cNvSpPr txBox="1">
            <a:spLocks noGrp="1"/>
          </p:cNvSpPr>
          <p:nvPr>
            <p:ph type="body" idx="1"/>
          </p:nvPr>
        </p:nvSpPr>
        <p:spPr>
          <a:xfrm>
            <a:off x="1244600" y="2165350"/>
            <a:ext cx="9525000" cy="8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461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80"/>
              <a:buFont typeface="Avenir"/>
              <a:buChar char="•"/>
            </a:pPr>
            <a:endParaRPr sz="4600" dirty="0"/>
          </a:p>
        </p:txBody>
      </p:sp>
      <p:pic>
        <p:nvPicPr>
          <p:cNvPr id="410" name="Google Shape;410;p59"/>
          <p:cNvPicPr preferRelativeResize="0"/>
          <p:nvPr/>
        </p:nvPicPr>
        <p:blipFill rotWithShape="1">
          <a:blip r:embed="rId3">
            <a:alphaModFix/>
          </a:blip>
          <a:srcRect b="2447"/>
          <a:stretch/>
        </p:blipFill>
        <p:spPr>
          <a:xfrm>
            <a:off x="12858751" y="0"/>
            <a:ext cx="1152525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A318"/>
              </a:buClr>
              <a:buSzPts val="6200"/>
              <a:buFont typeface="Avenir"/>
              <a:buNone/>
            </a:pPr>
            <a:r>
              <a:rPr lang="en-US">
                <a:solidFill>
                  <a:srgbClr val="5EA318"/>
                </a:solidFill>
              </a:rPr>
              <a:t>ETNOBOTÁNICA</a:t>
            </a:r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1244600" y="2982346"/>
            <a:ext cx="9525000" cy="950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lnSpcReduction="10000"/>
          </a:bodyPr>
          <a:lstStyle/>
          <a:p>
            <a:pPr marL="480568" lvl="0" indent="-4805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venir"/>
              <a:buChar char="•"/>
            </a:pPr>
            <a:r>
              <a:rPr lang="en-US"/>
              <a:t>Prefijo ‘etno’</a:t>
            </a:r>
            <a:endParaRPr/>
          </a:p>
          <a:p>
            <a:pPr marL="961136" lvl="1" indent="-48056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3240"/>
              <a:buFont typeface="Avenir"/>
              <a:buChar char="•"/>
            </a:pPr>
            <a:r>
              <a:rPr lang="en-US"/>
              <a:t>De origen griego, significa - gente, cultura. </a:t>
            </a:r>
            <a:endParaRPr/>
          </a:p>
          <a:p>
            <a:pPr marL="480568" lvl="0" indent="-48056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3240"/>
              <a:buFont typeface="Avenir"/>
              <a:buChar char="•"/>
            </a:pPr>
            <a:r>
              <a:rPr lang="en-US"/>
              <a:t>Etnobotánica:</a:t>
            </a:r>
            <a:endParaRPr/>
          </a:p>
          <a:p>
            <a:pPr marL="961136" lvl="1" indent="-48056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3240"/>
              <a:buFont typeface="Avenir"/>
              <a:buChar char="•"/>
            </a:pPr>
            <a:r>
              <a:rPr lang="en-US"/>
              <a:t>Estudia el rol que tienen las plantas en la vida de las personas. </a:t>
            </a:r>
            <a:endParaRPr/>
          </a:p>
          <a:p>
            <a:pPr marL="0" lvl="1" indent="20116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F4F4F"/>
              </a:buClr>
              <a:buSzPts val="4200"/>
              <a:buFont typeface="Avenir"/>
              <a:buNone/>
            </a:pPr>
            <a:endParaRPr/>
          </a:p>
          <a:p>
            <a:pPr marL="0" lvl="1" indent="201168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F4F4F"/>
              </a:buClr>
              <a:buSzPts val="3600"/>
              <a:buFont typeface="Avenir"/>
              <a:buNone/>
            </a:pPr>
            <a:r>
              <a:rPr lang="en-US"/>
              <a:t>¿Cómo se usan las plantas? ¿Cómo varían sus usos en el tiempo y espacio? ¿Cómo influyen en la producción de la cultura? </a:t>
            </a:r>
            <a:endParaRPr/>
          </a:p>
        </p:txBody>
      </p:sp>
      <p:sp>
        <p:nvSpPr>
          <p:cNvPr id="103" name="Google Shape;103;p21"/>
          <p:cNvSpPr/>
          <p:nvPr/>
        </p:nvSpPr>
        <p:spPr>
          <a:xfrm>
            <a:off x="12187666" y="-141304"/>
            <a:ext cx="12346900" cy="13998608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2438399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4476750" y="4582524"/>
            <a:ext cx="154305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6200"/>
              <a:buFont typeface="Avenir"/>
              <a:buNone/>
            </a:pPr>
            <a:r>
              <a:rPr lang="en-US"/>
              <a:t>¿PUEDES MENCIONAR 5 USOS QUE LE DAMOS A LAS </a:t>
            </a:r>
            <a:r>
              <a:rPr lang="en-US">
                <a:solidFill>
                  <a:srgbClr val="3C690F"/>
                </a:solidFill>
              </a:rPr>
              <a:t>PLANTAS</a:t>
            </a:r>
            <a:r>
              <a:rPr lang="en-US"/>
              <a:t>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 descr="234813_red-beans-rice_6x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33" b="7832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42352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A400"/>
              </a:buClr>
              <a:buSzPts val="8600"/>
              <a:buFont typeface="Avenir"/>
              <a:buNone/>
            </a:pPr>
            <a:r>
              <a:rPr lang="en-US">
                <a:solidFill>
                  <a:srgbClr val="FDA400"/>
                </a:solidFill>
              </a:rPr>
              <a:t>ALIMENTO</a:t>
            </a:r>
            <a:endParaRPr/>
          </a:p>
        </p:txBody>
      </p:sp>
      <p:sp>
        <p:nvSpPr>
          <p:cNvPr id="117" name="Google Shape;117;p23"/>
          <p:cNvSpPr txBox="1"/>
          <p:nvPr/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ARROZ CON HABICHUELAS, CARBOHIDRATOS CON PROTEÍNA. DIETA BALANCEADA.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4" descr="p03bqxms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64313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4"/>
              </a:buClr>
              <a:buSzPts val="8600"/>
              <a:buFont typeface="Avenir"/>
              <a:buNone/>
            </a:pPr>
            <a:r>
              <a:rPr lang="en-US">
                <a:solidFill>
                  <a:srgbClr val="FF0064"/>
                </a:solidFill>
              </a:rPr>
              <a:t>TINTES</a:t>
            </a:r>
            <a:endParaRPr/>
          </a:p>
        </p:txBody>
      </p:sp>
      <p:sp>
        <p:nvSpPr>
          <p:cNvPr id="125" name="Google Shape;125;p24"/>
          <p:cNvSpPr txBox="1"/>
          <p:nvPr/>
        </p:nvSpPr>
        <p:spPr>
          <a:xfrm>
            <a:off x="203987" y="11144667"/>
            <a:ext cx="23976026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venir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“She [Ms. Fang-od] wakes up every morning at dawn and mixes an ink out of pine soot and water. She threads a thorn from a bitter citrus tree into a reed, crouches on a three-inch-high stool and, folded up like a cricket, hand-taps tattoos onto the backs, wrists and chests of people who come to see her from as far away as Mexico and Slovenia.”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venir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- The New York Times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 descr="PANO_20160703_175130-01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082" r="16944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34509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venir"/>
              <a:buNone/>
            </a:pPr>
            <a:r>
              <a:rPr lang="en-US" sz="8600"/>
              <a:t>RECREACIÓN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cap="none">
                <a:latin typeface="Avenir"/>
                <a:ea typeface="Avenir"/>
                <a:cs typeface="Avenir"/>
                <a:sym typeface="Avenir"/>
              </a:rPr>
              <a:t>PLAYA LA JUNGLA, LAJAS.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-150567" y="-141304"/>
            <a:ext cx="24685135" cy="13998608"/>
          </a:xfrm>
          <a:prstGeom prst="rect">
            <a:avLst/>
          </a:prstGeom>
          <a:solidFill>
            <a:srgbClr val="000000">
              <a:alpha val="34509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venir"/>
              <a:buNone/>
            </a:pPr>
            <a:endParaRPr sz="5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49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8600"/>
              <a:buFont typeface="Avenir"/>
              <a:buNone/>
            </a:pPr>
            <a:r>
              <a:rPr lang="en-US">
                <a:solidFill>
                  <a:srgbClr val="3D3D3D"/>
                </a:solidFill>
              </a:rPr>
              <a:t>TEXTILES</a:t>
            </a:r>
            <a:endParaRPr/>
          </a:p>
        </p:txBody>
      </p:sp>
      <p:sp>
        <p:nvSpPr>
          <p:cNvPr id="141" name="Google Shape;141;p26"/>
          <p:cNvSpPr txBox="1"/>
          <p:nvPr/>
        </p:nvSpPr>
        <p:spPr>
          <a:xfrm>
            <a:off x="1238250" y="12821171"/>
            <a:ext cx="21907499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FINCA DE ALGODÓN, GHANA.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1095</Words>
  <Application>Microsoft Macintosh PowerPoint</Application>
  <PresentationFormat>Custom</PresentationFormat>
  <Paragraphs>149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Helvetica Neue Light</vt:lpstr>
      <vt:lpstr>Avenir</vt:lpstr>
      <vt:lpstr>Helvetica Neue</vt:lpstr>
      <vt:lpstr>Calibri</vt:lpstr>
      <vt:lpstr>New_Template1</vt:lpstr>
      <vt:lpstr>2. LA MAGIA DE LAS PLANTAS</vt:lpstr>
      <vt:lpstr>OBJETIVOS</vt:lpstr>
      <vt:lpstr>¿QUÉ ESTUDIA LA ETNOBOTÁNICA?</vt:lpstr>
      <vt:lpstr>ETNOBOTÁNICA</vt:lpstr>
      <vt:lpstr>¿PUEDES MENCIONAR 5 USOS QUE LE DAMOS A LAS PLANTAS?</vt:lpstr>
      <vt:lpstr>ALIMENTO</vt:lpstr>
      <vt:lpstr>TINTES</vt:lpstr>
      <vt:lpstr>RECREACIÓN</vt:lpstr>
      <vt:lpstr>TEXTILES</vt:lpstr>
      <vt:lpstr>RITUALES</vt:lpstr>
      <vt:lpstr>ARTE</vt:lpstr>
      <vt:lpstr>LÁTEX</vt:lpstr>
      <vt:lpstr>CORCHO</vt:lpstr>
      <vt:lpstr>PLANTAS MEDICINALES QUE CRECEN EN PUERTO RICO</vt:lpstr>
      <vt:lpstr>MENTA - Mentha x piperita L.</vt:lpstr>
      <vt:lpstr>ROMERO - Rosmarinus officinalis L.</vt:lpstr>
      <vt:lpstr>ALBAHACA -Ocimum basilicum L.</vt:lpstr>
      <vt:lpstr>MANZANILLA - Anthemis nobilis L. CHAMAEMELUM NOBILE </vt:lpstr>
      <vt:lpstr>LIMONCILLO -Cymbopogon citratus (DC.) Stapf </vt:lpstr>
      <vt:lpstr>ANÍS ESTRELLADO -Illicium verum Hook.f </vt:lpstr>
      <vt:lpstr>PREPARACIONES ETNOBOTÁNICA</vt:lpstr>
      <vt:lpstr>INFUSIÓN</vt:lpstr>
      <vt:lpstr>DECOCCIÓN</vt:lpstr>
      <vt:lpstr>CATAPLASMA/POMADA</vt:lpstr>
      <vt:lpstr>TINCIÓN</vt:lpstr>
      <vt:lpstr>PowerPoint Presentation</vt:lpstr>
      <vt:lpstr>PowerPoint Presentation</vt:lpstr>
      <vt:lpstr>Ejercicio  Parte 1:</vt:lpstr>
      <vt:lpstr>Ejercicio  Parte 1:</vt:lpstr>
      <vt:lpstr>Ejercicio  Parte 2:</vt:lpstr>
      <vt:lpstr>Son los musgos una fuente de material botanico que tienen propriedades antibiotica?</vt:lpstr>
      <vt:lpstr>Busqueda de literatura</vt:lpstr>
      <vt:lpstr>Busqueda de literatura</vt:lpstr>
      <vt:lpstr>Resultado</vt:lpstr>
      <vt:lpstr>ANUNCIOS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LA MAGIA DE LAS PLANTAS</dc:title>
  <cp:lastModifiedBy>Raymond L. Tremblay Lalande</cp:lastModifiedBy>
  <cp:revision>3</cp:revision>
  <cp:lastPrinted>2021-10-08T14:20:39Z</cp:lastPrinted>
  <dcterms:modified xsi:type="dcterms:W3CDTF">2021-10-08T15:42:15Z</dcterms:modified>
</cp:coreProperties>
</file>